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0" r:id="rId3"/>
    <p:sldId id="261" r:id="rId4"/>
  </p:sldIdLst>
  <p:sldSz cx="10691813" cy="7559675"/>
  <p:notesSz cx="10018713" cy="688816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5050"/>
    <a:srgbClr val="FFCC66"/>
    <a:srgbClr val="FF99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124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231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811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845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0804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517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46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708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7067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4676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2623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4875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044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 de texto 2"/>
          <p:cNvSpPr txBox="1"/>
          <p:nvPr/>
        </p:nvSpPr>
        <p:spPr>
          <a:xfrm rot="16200000">
            <a:off x="4665863" y="-2749142"/>
            <a:ext cx="1785620" cy="7283903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t-BR" sz="13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t-BR" sz="13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46184" y="404446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46184" y="861646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5392" rIns="9144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300" b="0" i="0" u="none" strike="noStrike" cap="none" normalizeH="0" baseline="0">
              <a:ln>
                <a:noFill/>
              </a:ln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6184" y="2241184"/>
            <a:ext cx="106918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" name="Imagem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4" r="20100" b="90865"/>
          <a:stretch>
            <a:fillRect/>
          </a:stretch>
        </p:blipFill>
        <p:spPr bwMode="auto">
          <a:xfrm>
            <a:off x="3081458" y="71192"/>
            <a:ext cx="5021263" cy="13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62" y="1521924"/>
            <a:ext cx="8775091" cy="4152735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784555" y="6254276"/>
            <a:ext cx="7167716" cy="9009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Calendário escolar do ensino fundamental anos iniciais 2026</a:t>
            </a:r>
          </a:p>
        </p:txBody>
      </p:sp>
    </p:spTree>
    <p:extLst>
      <p:ext uri="{BB962C8B-B14F-4D97-AF65-F5344CB8AC3E}">
        <p14:creationId xmlns:p14="http://schemas.microsoft.com/office/powerpoint/2010/main" val="664464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5" r="20101" b="90865"/>
          <a:stretch/>
        </p:blipFill>
        <p:spPr bwMode="auto">
          <a:xfrm>
            <a:off x="3607059" y="13826"/>
            <a:ext cx="2922096" cy="6912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248196" y="513488"/>
            <a:ext cx="5982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CALENDÁRIO anos iniciais 2026</a:t>
            </a:r>
          </a:p>
        </p:txBody>
      </p:sp>
      <p:graphicFrame>
        <p:nvGraphicFramePr>
          <p:cNvPr id="74" name="Tabela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905745"/>
              </p:ext>
            </p:extLst>
          </p:nvPr>
        </p:nvGraphicFramePr>
        <p:xfrm>
          <a:off x="185428" y="1001713"/>
          <a:ext cx="2266950" cy="16321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4916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JANEIRO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5" name="Tabela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814419"/>
              </p:ext>
            </p:extLst>
          </p:nvPr>
        </p:nvGraphicFramePr>
        <p:xfrm>
          <a:off x="7778703" y="989271"/>
          <a:ext cx="2266950" cy="17508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8636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ABRIL – 20 DIAS/3 Sab.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6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0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6" name="Tabela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737724"/>
              </p:ext>
            </p:extLst>
          </p:nvPr>
        </p:nvGraphicFramePr>
        <p:xfrm>
          <a:off x="5287630" y="2882476"/>
          <a:ext cx="2266950" cy="19371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8816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JULHO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7" name="Tabela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515921"/>
              </p:ext>
            </p:extLst>
          </p:nvPr>
        </p:nvGraphicFramePr>
        <p:xfrm>
          <a:off x="2676477" y="4951910"/>
          <a:ext cx="2354175" cy="18591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7588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OUTUBRO 18 – DIAS/ 3 sab.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5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8" name="Tabela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507820"/>
              </p:ext>
            </p:extLst>
          </p:nvPr>
        </p:nvGraphicFramePr>
        <p:xfrm>
          <a:off x="2676475" y="987293"/>
          <a:ext cx="2354177" cy="16609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6288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FEVEREIRO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2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5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9" name="Tabela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819552"/>
              </p:ext>
            </p:extLst>
          </p:nvPr>
        </p:nvGraphicFramePr>
        <p:xfrm>
          <a:off x="185755" y="2846528"/>
          <a:ext cx="2266950" cy="19942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6574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MAIO – 19 DIAS/3Sab.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5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1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438742"/>
                  </a:ext>
                </a:extLst>
              </a:tr>
            </a:tbl>
          </a:graphicData>
        </a:graphic>
      </p:graphicFrame>
      <p:graphicFrame>
        <p:nvGraphicFramePr>
          <p:cNvPr id="91" name="Tabela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208488"/>
              </p:ext>
            </p:extLst>
          </p:nvPr>
        </p:nvGraphicFramePr>
        <p:xfrm>
          <a:off x="2676477" y="2883656"/>
          <a:ext cx="2354176" cy="19571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1702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JUNHO – 21 DIAS/ 4 Sab.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7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92" name="Tabela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763620"/>
              </p:ext>
            </p:extLst>
          </p:nvPr>
        </p:nvGraphicFramePr>
        <p:xfrm>
          <a:off x="147074" y="5003907"/>
          <a:ext cx="2266950" cy="18274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7130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SETEMBRO – 21 DIAS/3sab</a:t>
                      </a:r>
                      <a:r>
                        <a:rPr lang="pt-BR" sz="1600" dirty="0">
                          <a:effectLst/>
                        </a:rPr>
                        <a:t>.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 D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S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T 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Q 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Q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S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S 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93" name="Tabela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797967"/>
              </p:ext>
            </p:extLst>
          </p:nvPr>
        </p:nvGraphicFramePr>
        <p:xfrm>
          <a:off x="7962194" y="4943968"/>
          <a:ext cx="2224362" cy="20436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8544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DEZEMBRO – 12 DIAS/2 sab.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5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217853"/>
              </p:ext>
            </p:extLst>
          </p:nvPr>
        </p:nvGraphicFramePr>
        <p:xfrm>
          <a:off x="5287630" y="989270"/>
          <a:ext cx="2286241" cy="16843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9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05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1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05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6021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MARÇO </a:t>
                      </a:r>
                      <a:r>
                        <a:rPr lang="pt-BR" sz="1400" baseline="0" dirty="0">
                          <a:effectLst/>
                        </a:rPr>
                        <a:t>– 21 DIAS/4 sab.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9525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369649" y="1511217"/>
            <a:ext cx="1984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FÉRIAS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5655936" y="3503709"/>
            <a:ext cx="1984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FÉRIAS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628219"/>
              </p:ext>
            </p:extLst>
          </p:nvPr>
        </p:nvGraphicFramePr>
        <p:xfrm>
          <a:off x="7811557" y="2871534"/>
          <a:ext cx="2273299" cy="19371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6498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AGOSTO – 21 DIAS/4 sab.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49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9525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758669"/>
              </p:ext>
            </p:extLst>
          </p:nvPr>
        </p:nvGraphicFramePr>
        <p:xfrm>
          <a:off x="5293105" y="4951913"/>
          <a:ext cx="2407839" cy="18590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3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0407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NOVEMBRO – 18 DIAS/3 sab.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9525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9525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9525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9525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9525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7" name="Imagem 2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67"/>
          <a:stretch/>
        </p:blipFill>
        <p:spPr bwMode="auto">
          <a:xfrm>
            <a:off x="55436" y="7183444"/>
            <a:ext cx="10580940" cy="4759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Estrela de 5 pontas 29"/>
          <p:cNvSpPr/>
          <p:nvPr/>
        </p:nvSpPr>
        <p:spPr>
          <a:xfrm>
            <a:off x="5655936" y="1495084"/>
            <a:ext cx="110873" cy="131983"/>
          </a:xfrm>
          <a:prstGeom prst="star5">
            <a:avLst/>
          </a:prstGeom>
          <a:solidFill>
            <a:srgbClr val="FC853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1463"/>
          </a:p>
        </p:txBody>
      </p:sp>
      <p:sp>
        <p:nvSpPr>
          <p:cNvPr id="32" name="Estrela de 5 pontas 31"/>
          <p:cNvSpPr/>
          <p:nvPr/>
        </p:nvSpPr>
        <p:spPr>
          <a:xfrm>
            <a:off x="1556747" y="5839175"/>
            <a:ext cx="110873" cy="131983"/>
          </a:xfrm>
          <a:prstGeom prst="star5">
            <a:avLst/>
          </a:prstGeom>
          <a:solidFill>
            <a:srgbClr val="FC853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1463"/>
          </a:p>
        </p:txBody>
      </p:sp>
      <p:sp>
        <p:nvSpPr>
          <p:cNvPr id="35" name="Estrela de 5 pontas 34"/>
          <p:cNvSpPr/>
          <p:nvPr/>
        </p:nvSpPr>
        <p:spPr>
          <a:xfrm>
            <a:off x="1219038" y="3924628"/>
            <a:ext cx="110873" cy="131983"/>
          </a:xfrm>
          <a:prstGeom prst="star5">
            <a:avLst/>
          </a:prstGeom>
          <a:solidFill>
            <a:srgbClr val="FC853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1463"/>
          </a:p>
        </p:txBody>
      </p:sp>
      <p:sp>
        <p:nvSpPr>
          <p:cNvPr id="6" name="CaixaDeTexto 5"/>
          <p:cNvSpPr txBox="1"/>
          <p:nvPr/>
        </p:nvSpPr>
        <p:spPr>
          <a:xfrm>
            <a:off x="621085" y="126425"/>
            <a:ext cx="195522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LEGENDA</a:t>
            </a:r>
          </a:p>
          <a:p>
            <a:r>
              <a:rPr lang="pt-BR" sz="1100" dirty="0"/>
              <a:t>Início  ano letivo</a:t>
            </a:r>
          </a:p>
          <a:p>
            <a:r>
              <a:rPr lang="pt-BR" sz="1100" dirty="0"/>
              <a:t>Sábado Letivo</a:t>
            </a:r>
          </a:p>
          <a:p>
            <a:r>
              <a:rPr lang="pt-BR" sz="1100" dirty="0"/>
              <a:t>Início do trimestre.</a:t>
            </a:r>
          </a:p>
          <a:p>
            <a:endParaRPr lang="pt-BR" dirty="0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83F0F2A-9041-41E7-8EDA-F74198B64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989" y="365434"/>
            <a:ext cx="205927" cy="132857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380E50BA-7005-4FF4-9565-CC8A958E1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571" y="728299"/>
            <a:ext cx="205928" cy="16140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7183914" y="60369"/>
            <a:ext cx="36159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49263" defTabSz="1007943">
              <a:defRPr/>
            </a:pPr>
            <a:r>
              <a:rPr lang="pt-BR" sz="1200" b="1" dirty="0">
                <a:solidFill>
                  <a:prstClr val="black"/>
                </a:solidFill>
              </a:rPr>
              <a:t>Feriado/Facultado/Recesso</a:t>
            </a:r>
          </a:p>
          <a:p>
            <a:pPr lvl="0" indent="449263" defTabSz="1007943">
              <a:defRPr/>
            </a:pPr>
            <a:r>
              <a:rPr lang="pt-BR" sz="1200" b="1" dirty="0">
                <a:solidFill>
                  <a:prstClr val="black"/>
                </a:solidFill>
              </a:rPr>
              <a:t>Recuperação Final</a:t>
            </a:r>
          </a:p>
          <a:p>
            <a:pPr lvl="0" indent="449263" defTabSz="1007943">
              <a:defRPr/>
            </a:pPr>
            <a:r>
              <a:rPr lang="pt-BR" sz="1200" b="1" dirty="0">
                <a:solidFill>
                  <a:prstClr val="black"/>
                </a:solidFill>
              </a:rPr>
              <a:t>Plantão pedagógico</a:t>
            </a:r>
          </a:p>
          <a:p>
            <a:pPr lvl="0" indent="449263" defTabSz="1007943">
              <a:defRPr/>
            </a:pPr>
            <a:r>
              <a:rPr lang="pt-BR" sz="1200" b="1" dirty="0">
                <a:solidFill>
                  <a:prstClr val="black"/>
                </a:solidFill>
              </a:rPr>
              <a:t>Encontro pedagógico com os professores.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92B027F0-3F06-4105-A80D-598CE69CC8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1527" y="147909"/>
            <a:ext cx="216432" cy="149838"/>
          </a:xfrm>
          <a:prstGeom prst="rect">
            <a:avLst/>
          </a:prstGeom>
        </p:spPr>
      </p:pic>
      <p:sp>
        <p:nvSpPr>
          <p:cNvPr id="40" name="Retângulo 39">
            <a:extLst>
              <a:ext uri="{FF2B5EF4-FFF2-40B4-BE49-F238E27FC236}">
                <a16:creationId xmlns:a16="http://schemas.microsoft.com/office/drawing/2014/main" id="{BBE8B5C5-9A44-4884-8D56-2BB6395FC515}"/>
              </a:ext>
            </a:extLst>
          </p:cNvPr>
          <p:cNvSpPr/>
          <p:nvPr/>
        </p:nvSpPr>
        <p:spPr>
          <a:xfrm>
            <a:off x="7365101" y="367715"/>
            <a:ext cx="309283" cy="116249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369650" y="578147"/>
            <a:ext cx="135608" cy="10549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osto feliz 7"/>
          <p:cNvSpPr/>
          <p:nvPr/>
        </p:nvSpPr>
        <p:spPr>
          <a:xfrm>
            <a:off x="7498952" y="502385"/>
            <a:ext cx="111256" cy="161524"/>
          </a:xfrm>
          <a:prstGeom prst="smileyFac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osto feliz 41"/>
          <p:cNvSpPr/>
          <p:nvPr/>
        </p:nvSpPr>
        <p:spPr>
          <a:xfrm>
            <a:off x="2210583" y="5912560"/>
            <a:ext cx="145677" cy="99400"/>
          </a:xfrm>
          <a:prstGeom prst="smileyFac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osto feliz 42"/>
          <p:cNvSpPr/>
          <p:nvPr/>
        </p:nvSpPr>
        <p:spPr>
          <a:xfrm rot="10800000" flipH="1" flipV="1">
            <a:off x="2080558" y="4231819"/>
            <a:ext cx="128024" cy="86819"/>
          </a:xfrm>
          <a:prstGeom prst="smileyFac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osto feliz 43"/>
          <p:cNvSpPr/>
          <p:nvPr/>
        </p:nvSpPr>
        <p:spPr>
          <a:xfrm>
            <a:off x="9899976" y="6041544"/>
            <a:ext cx="145677" cy="99400"/>
          </a:xfrm>
          <a:prstGeom prst="smileyFac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ol 9">
            <a:extLst>
              <a:ext uri="{FF2B5EF4-FFF2-40B4-BE49-F238E27FC236}">
                <a16:creationId xmlns:a16="http://schemas.microsoft.com/office/drawing/2014/main" id="{ABED4E2C-E41A-4E96-A4E6-38AFC2B24DED}"/>
              </a:ext>
            </a:extLst>
          </p:cNvPr>
          <p:cNvSpPr/>
          <p:nvPr/>
        </p:nvSpPr>
        <p:spPr>
          <a:xfrm>
            <a:off x="7411527" y="735696"/>
            <a:ext cx="228852" cy="116249"/>
          </a:xfrm>
          <a:prstGeom prst="su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Nuvem 10">
            <a:extLst>
              <a:ext uri="{FF2B5EF4-FFF2-40B4-BE49-F238E27FC236}">
                <a16:creationId xmlns:a16="http://schemas.microsoft.com/office/drawing/2014/main" id="{0F6847F2-3FE8-423E-BEB7-4660946042A5}"/>
              </a:ext>
            </a:extLst>
          </p:cNvPr>
          <p:cNvSpPr/>
          <p:nvPr/>
        </p:nvSpPr>
        <p:spPr>
          <a:xfrm>
            <a:off x="847948" y="3940940"/>
            <a:ext cx="172803" cy="131983"/>
          </a:xfrm>
          <a:prstGeom prst="clou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Nuvem 45">
            <a:extLst>
              <a:ext uri="{FF2B5EF4-FFF2-40B4-BE49-F238E27FC236}">
                <a16:creationId xmlns:a16="http://schemas.microsoft.com/office/drawing/2014/main" id="{02D74466-164B-44C8-8B37-5700B25A5BA5}"/>
              </a:ext>
            </a:extLst>
          </p:cNvPr>
          <p:cNvSpPr/>
          <p:nvPr/>
        </p:nvSpPr>
        <p:spPr>
          <a:xfrm>
            <a:off x="1147610" y="5914943"/>
            <a:ext cx="172803" cy="131983"/>
          </a:xfrm>
          <a:prstGeom prst="clou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904F18D-A4C5-4EF6-9973-00187E05DB3C}"/>
              </a:ext>
            </a:extLst>
          </p:cNvPr>
          <p:cNvSpPr txBox="1"/>
          <p:nvPr/>
        </p:nvSpPr>
        <p:spPr>
          <a:xfrm>
            <a:off x="354462" y="6829438"/>
            <a:ext cx="337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        </a:t>
            </a:r>
            <a:r>
              <a:rPr lang="pt-BR" sz="1200" dirty="0"/>
              <a:t>Recuperação paralela</a:t>
            </a:r>
            <a:endParaRPr lang="pt-BR" dirty="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489254F-D8EF-487F-A8B2-1045C40092BE}"/>
              </a:ext>
            </a:extLst>
          </p:cNvPr>
          <p:cNvSpPr/>
          <p:nvPr/>
        </p:nvSpPr>
        <p:spPr>
          <a:xfrm>
            <a:off x="551572" y="6933134"/>
            <a:ext cx="237235" cy="1489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Nuvem 46">
            <a:extLst>
              <a:ext uri="{FF2B5EF4-FFF2-40B4-BE49-F238E27FC236}">
                <a16:creationId xmlns:a16="http://schemas.microsoft.com/office/drawing/2014/main" id="{8CD995C3-B7EF-4A03-A7D8-4FF5E359A5E7}"/>
              </a:ext>
            </a:extLst>
          </p:cNvPr>
          <p:cNvSpPr/>
          <p:nvPr/>
        </p:nvSpPr>
        <p:spPr>
          <a:xfrm>
            <a:off x="9338422" y="6282900"/>
            <a:ext cx="172803" cy="131983"/>
          </a:xfrm>
          <a:prstGeom prst="clou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5ED06B0-87AB-4539-A90A-27F7CEC9F73A}"/>
              </a:ext>
            </a:extLst>
          </p:cNvPr>
          <p:cNvSpPr txBox="1"/>
          <p:nvPr/>
        </p:nvSpPr>
        <p:spPr>
          <a:xfrm>
            <a:off x="3439640" y="6741685"/>
            <a:ext cx="34969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          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Termino do trimestre</a:t>
            </a: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Reunião de pais e mestre</a:t>
            </a:r>
          </a:p>
        </p:txBody>
      </p:sp>
      <p:sp>
        <p:nvSpPr>
          <p:cNvPr id="48" name="Nuvem 47">
            <a:extLst>
              <a:ext uri="{FF2B5EF4-FFF2-40B4-BE49-F238E27FC236}">
                <a16:creationId xmlns:a16="http://schemas.microsoft.com/office/drawing/2014/main" id="{39CA8C39-582B-4011-8C60-A46C31AD8CBD}"/>
              </a:ext>
            </a:extLst>
          </p:cNvPr>
          <p:cNvSpPr/>
          <p:nvPr/>
        </p:nvSpPr>
        <p:spPr>
          <a:xfrm rot="20021308" flipH="1" flipV="1">
            <a:off x="3872848" y="6811384"/>
            <a:ext cx="150006" cy="150819"/>
          </a:xfrm>
          <a:prstGeom prst="clou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Fluxograma: Mesclar 15">
            <a:extLst>
              <a:ext uri="{FF2B5EF4-FFF2-40B4-BE49-F238E27FC236}">
                <a16:creationId xmlns:a16="http://schemas.microsoft.com/office/drawing/2014/main" id="{C15F434E-52BA-45BD-A8BE-7F6B3D2FA323}"/>
              </a:ext>
            </a:extLst>
          </p:cNvPr>
          <p:cNvSpPr/>
          <p:nvPr/>
        </p:nvSpPr>
        <p:spPr>
          <a:xfrm>
            <a:off x="7073040" y="1886332"/>
            <a:ext cx="79928" cy="75203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Fluxograma: Mesclar 48">
            <a:extLst>
              <a:ext uri="{FF2B5EF4-FFF2-40B4-BE49-F238E27FC236}">
                <a16:creationId xmlns:a16="http://schemas.microsoft.com/office/drawing/2014/main" id="{A185FE55-2C36-456A-BE72-839A8881A7D4}"/>
              </a:ext>
            </a:extLst>
          </p:cNvPr>
          <p:cNvSpPr/>
          <p:nvPr/>
        </p:nvSpPr>
        <p:spPr>
          <a:xfrm>
            <a:off x="3838706" y="7045037"/>
            <a:ext cx="176981" cy="13027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Fluxograma: Mesclar 49">
            <a:extLst>
              <a:ext uri="{FF2B5EF4-FFF2-40B4-BE49-F238E27FC236}">
                <a16:creationId xmlns:a16="http://schemas.microsoft.com/office/drawing/2014/main" id="{9BD91120-52CB-4212-8998-3584C23936B9}"/>
              </a:ext>
            </a:extLst>
          </p:cNvPr>
          <p:cNvSpPr/>
          <p:nvPr/>
        </p:nvSpPr>
        <p:spPr>
          <a:xfrm>
            <a:off x="9511225" y="3605397"/>
            <a:ext cx="176981" cy="13027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Fluxograma: Mesclar 50">
            <a:extLst>
              <a:ext uri="{FF2B5EF4-FFF2-40B4-BE49-F238E27FC236}">
                <a16:creationId xmlns:a16="http://schemas.microsoft.com/office/drawing/2014/main" id="{97A44E60-6754-4516-BA75-3B86E65BB239}"/>
              </a:ext>
            </a:extLst>
          </p:cNvPr>
          <p:cNvSpPr/>
          <p:nvPr/>
        </p:nvSpPr>
        <p:spPr>
          <a:xfrm>
            <a:off x="7183914" y="6093289"/>
            <a:ext cx="176981" cy="13027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0891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CDC31F8-EE13-4BED-BC6F-4197F8BCBBF3}"/>
              </a:ext>
            </a:extLst>
          </p:cNvPr>
          <p:cNvSpPr txBox="1"/>
          <p:nvPr/>
        </p:nvSpPr>
        <p:spPr>
          <a:xfrm>
            <a:off x="138695" y="457771"/>
            <a:ext cx="3569109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kern="1200" dirty="0">
                <a:solidFill>
                  <a:schemeClr val="tx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  <a:ea typeface="+mn-ea"/>
                <a:cs typeface="+mn-cs"/>
              </a:rPr>
              <a:t>Feriado /</a:t>
            </a:r>
            <a:r>
              <a:rPr lang="pt-BR" sz="1600" b="1" kern="1200" baseline="0" dirty="0">
                <a:solidFill>
                  <a:schemeClr val="tx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  <a:ea typeface="+mn-ea"/>
                <a:cs typeface="+mn-cs"/>
              </a:rPr>
              <a:t> Facultado </a:t>
            </a:r>
            <a:r>
              <a:rPr lang="pt-BR" sz="1600" b="1" kern="1200" dirty="0">
                <a:solidFill>
                  <a:schemeClr val="tx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  <a:ea typeface="+mn-ea"/>
                <a:cs typeface="+mn-cs"/>
              </a:rPr>
              <a:t>ou dia Santo</a:t>
            </a:r>
            <a:endParaRPr lang="pt-BR" sz="14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17/02</a:t>
            </a: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Carnaval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(Facultado)</a:t>
            </a:r>
            <a:endParaRPr lang="pt-BR" sz="14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18/02</a:t>
            </a: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Cinzas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08/03 – Dia da mulher.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02/04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Semana Santa-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03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/04 – Sexta-Feira Santa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05/04 – Pascoa.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21/04 – Tiradentes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01/05 – Dia do Trabalhador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15/05 – Dia de Cabralzinho-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04/06 – corpos christis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07/09 – Independência do Brasil</a:t>
            </a:r>
            <a:r>
              <a:rPr lang="pt-BR" sz="1400" b="1"/>
              <a:t>; 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13/09 –Criação do Ex-Território do Amapá.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12/10- nossa senhora de Aparecida.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15/10 – Dia do Professor-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22/10–Emancipação Politica do Município.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dirty="0"/>
              <a:t>02/11- finados;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30/11- </a:t>
            </a:r>
            <a:r>
              <a:rPr lang="pt-BR" sz="1600" b="1" dirty="0"/>
              <a:t>dia do Evangélico</a:t>
            </a: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28/10 – Dia do Servidor Público-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15/11 – Proclamação da Republica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20/11 – Consciência Negra</a:t>
            </a:r>
            <a:endParaRPr lang="pt-BR" sz="16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08/12 – Nossa </a:t>
            </a:r>
            <a:r>
              <a:rPr lang="pt-BR" sz="14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Srª</a:t>
            </a: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Conceição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(Facultado)</a:t>
            </a:r>
            <a:endParaRPr lang="pt-BR" sz="14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24/12 – Véspera de Natal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(Facultado)</a:t>
            </a:r>
            <a:endParaRPr lang="pt-BR" sz="14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25/12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Natal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31/12 – Véspera de Ano novo- (Facultado)</a:t>
            </a:r>
          </a:p>
          <a:p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01/01/2024 – Confraternização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Universal (Ano Novo)</a:t>
            </a:r>
            <a:endParaRPr lang="pt-BR" sz="16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4D980CAA-B534-4A22-93A1-D25A91B605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031268"/>
              </p:ext>
            </p:extLst>
          </p:nvPr>
        </p:nvGraphicFramePr>
        <p:xfrm>
          <a:off x="3808400" y="153356"/>
          <a:ext cx="6623318" cy="2444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874">
                  <a:extLst>
                    <a:ext uri="{9D8B030D-6E8A-4147-A177-3AD203B41FA5}">
                      <a16:colId xmlns:a16="http://schemas.microsoft.com/office/drawing/2014/main" val="3156179032"/>
                    </a:ext>
                  </a:extLst>
                </a:gridCol>
                <a:gridCol w="1039114">
                  <a:extLst>
                    <a:ext uri="{9D8B030D-6E8A-4147-A177-3AD203B41FA5}">
                      <a16:colId xmlns:a16="http://schemas.microsoft.com/office/drawing/2014/main" val="609832592"/>
                    </a:ext>
                  </a:extLst>
                </a:gridCol>
                <a:gridCol w="1238864">
                  <a:extLst>
                    <a:ext uri="{9D8B030D-6E8A-4147-A177-3AD203B41FA5}">
                      <a16:colId xmlns:a16="http://schemas.microsoft.com/office/drawing/2014/main" val="919684471"/>
                    </a:ext>
                  </a:extLst>
                </a:gridCol>
                <a:gridCol w="870155">
                  <a:extLst>
                    <a:ext uri="{9D8B030D-6E8A-4147-A177-3AD203B41FA5}">
                      <a16:colId xmlns:a16="http://schemas.microsoft.com/office/drawing/2014/main" val="3068157723"/>
                    </a:ext>
                  </a:extLst>
                </a:gridCol>
                <a:gridCol w="1017639">
                  <a:extLst>
                    <a:ext uri="{9D8B030D-6E8A-4147-A177-3AD203B41FA5}">
                      <a16:colId xmlns:a16="http://schemas.microsoft.com/office/drawing/2014/main" val="4085775109"/>
                    </a:ext>
                  </a:extLst>
                </a:gridCol>
                <a:gridCol w="907672">
                  <a:extLst>
                    <a:ext uri="{9D8B030D-6E8A-4147-A177-3AD203B41FA5}">
                      <a16:colId xmlns:a16="http://schemas.microsoft.com/office/drawing/2014/main" val="3227428"/>
                    </a:ext>
                  </a:extLst>
                </a:gridCol>
              </a:tblGrid>
              <a:tr h="288512">
                <a:tc gridSpan="6">
                  <a:txBody>
                    <a:bodyPr/>
                    <a:lstStyle/>
                    <a:p>
                      <a:pPr algn="ctr"/>
                      <a:r>
                        <a:rPr lang="pt-BR" sz="1800" dirty="0"/>
                        <a:t>Distribuição do trimestre 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20885"/>
                  </a:ext>
                </a:extLst>
              </a:tr>
              <a:tr h="288512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BIMESTRE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INICIO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TERMINO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DIAS LETIVOS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SABADOS LETIVOS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DIAS LETIVOS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908293"/>
                  </a:ext>
                </a:extLst>
              </a:tr>
              <a:tr h="288512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 Black" panose="020B0A04020102020204" pitchFamily="34" charset="0"/>
                        </a:rPr>
                        <a:t>1º TRIMESTRE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02/03/26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12/05/26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40655"/>
                  </a:ext>
                </a:extLst>
              </a:tr>
              <a:tr h="288512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 Black" panose="020B0A04020102020204" pitchFamily="34" charset="0"/>
                        </a:rPr>
                        <a:t>2ºTRIMESTRE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13/05/26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09/09/26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330108"/>
                  </a:ext>
                </a:extLst>
              </a:tr>
              <a:tr h="288512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 Black" panose="020B0A04020102020204" pitchFamily="34" charset="0"/>
                        </a:rPr>
                        <a:t>3ºTRIMESTRE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10/09/26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17/12/26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63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98082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/>
                        <a:t>total</a:t>
                      </a:r>
                      <a:r>
                        <a:rPr lang="pt-BR" sz="1200" b="1" baseline="0" dirty="0"/>
                        <a:t> sábado letivo: 30</a:t>
                      </a:r>
                      <a:endParaRPr lang="pt-BR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18686"/>
                  </a:ext>
                </a:extLst>
              </a:tr>
              <a:tr h="288512">
                <a:tc gridSpan="6">
                  <a:txBody>
                    <a:bodyPr/>
                    <a:lstStyle/>
                    <a:p>
                      <a:pPr algn="l"/>
                      <a:r>
                        <a:rPr lang="pt-BR" sz="1200" b="1" dirty="0">
                          <a:latin typeface="Arial Black" panose="020B0A04020102020204" pitchFamily="34" charset="0"/>
                        </a:rPr>
                        <a:t>TOTAL DE DIAS LETIVOS : 200.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0BCDB627-04EC-445C-8EB3-023B55847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896589"/>
              </p:ext>
            </p:extLst>
          </p:nvPr>
        </p:nvGraphicFramePr>
        <p:xfrm>
          <a:off x="3808399" y="2661767"/>
          <a:ext cx="6623319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2406">
                  <a:extLst>
                    <a:ext uri="{9D8B030D-6E8A-4147-A177-3AD203B41FA5}">
                      <a16:colId xmlns:a16="http://schemas.microsoft.com/office/drawing/2014/main" val="1382465048"/>
                    </a:ext>
                  </a:extLst>
                </a:gridCol>
                <a:gridCol w="2085564">
                  <a:extLst>
                    <a:ext uri="{9D8B030D-6E8A-4147-A177-3AD203B41FA5}">
                      <a16:colId xmlns:a16="http://schemas.microsoft.com/office/drawing/2014/main" val="1621910890"/>
                    </a:ext>
                  </a:extLst>
                </a:gridCol>
                <a:gridCol w="1445349">
                  <a:extLst>
                    <a:ext uri="{9D8B030D-6E8A-4147-A177-3AD203B41FA5}">
                      <a16:colId xmlns:a16="http://schemas.microsoft.com/office/drawing/2014/main" val="3115675155"/>
                    </a:ext>
                  </a:extLst>
                </a:gridCol>
              </a:tblGrid>
              <a:tr h="300678">
                <a:tc gridSpan="3">
                  <a:txBody>
                    <a:bodyPr/>
                    <a:lstStyle/>
                    <a:p>
                      <a:pPr algn="ctr"/>
                      <a:endParaRPr lang="pt-BR" sz="18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513419"/>
                  </a:ext>
                </a:extLst>
              </a:tr>
              <a:tr h="300678">
                <a:tc gridSpan="2"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Recuperação paralela  ( no contra turno)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pt-BR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Decorrer de cada trimestre.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027118"/>
                  </a:ext>
                </a:extLst>
              </a:tr>
              <a:tr h="300678">
                <a:tc gridSpan="2"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Recuperação final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pt-BR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a 23/26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424726"/>
                  </a:ext>
                </a:extLst>
              </a:tr>
              <a:tr h="300678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Reunião de pais e mestre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06/03, 07/08 e 27/11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 turno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721915"/>
                  </a:ext>
                </a:extLst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342697"/>
              </p:ext>
            </p:extLst>
          </p:nvPr>
        </p:nvGraphicFramePr>
        <p:xfrm>
          <a:off x="3804126" y="5127715"/>
          <a:ext cx="3341011" cy="595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41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945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DURAÇÃO DA AULA- 4 HORAS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525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C.H. ANUAL FUND.I. E.INFANTIL E EJA ANOS INICIAS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85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DIAS LETIVOS 2026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608952"/>
              </p:ext>
            </p:extLst>
          </p:nvPr>
        </p:nvGraphicFramePr>
        <p:xfrm>
          <a:off x="3808398" y="4127286"/>
          <a:ext cx="6623320" cy="936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5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5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350">
                <a:tc gridSpan="4"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 Black" panose="020B0A04020102020204" pitchFamily="34" charset="0"/>
                        </a:rPr>
                        <a:t>PLANTAO</a:t>
                      </a:r>
                      <a:r>
                        <a:rPr lang="pt-BR" sz="1200" baseline="0" dirty="0">
                          <a:latin typeface="Arial Black" panose="020B0A04020102020204" pitchFamily="34" charset="0"/>
                        </a:rPr>
                        <a:t> PEDAGOGICO</a:t>
                      </a:r>
                      <a:endParaRPr lang="pt-BR" sz="1200" dirty="0">
                        <a:latin typeface="Arial Black" panose="020B0A04020102020204" pitchFamily="34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064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 1º trimestre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latin typeface="Arial Black" panose="020B0A04020102020204" pitchFamily="34" charset="0"/>
                        </a:rPr>
                        <a:t>23/05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3° trimestre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17/12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064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2° trimestre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12/09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200" dirty="0">
                        <a:latin typeface="Arial Black" panose="020B0A040201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200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ela 7">
            <a:extLst>
              <a:ext uri="{FF2B5EF4-FFF2-40B4-BE49-F238E27FC236}">
                <a16:creationId xmlns:a16="http://schemas.microsoft.com/office/drawing/2014/main" id="{1D979E96-6B77-4102-B57F-D42507579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135811"/>
              </p:ext>
            </p:extLst>
          </p:nvPr>
        </p:nvGraphicFramePr>
        <p:xfrm>
          <a:off x="7187076" y="5127715"/>
          <a:ext cx="3211018" cy="595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1018">
                  <a:extLst>
                    <a:ext uri="{9D8B030D-6E8A-4147-A177-3AD203B41FA5}">
                      <a16:colId xmlns:a16="http://schemas.microsoft.com/office/drawing/2014/main" val="428676687"/>
                    </a:ext>
                  </a:extLst>
                </a:gridCol>
              </a:tblGrid>
              <a:tr h="297668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Jornada pedagógica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63364"/>
                  </a:ext>
                </a:extLst>
              </a:tr>
              <a:tr h="297668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.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264030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40C2363-5E34-40DB-B213-C6BE7B337D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82460"/>
              </p:ext>
            </p:extLst>
          </p:nvPr>
        </p:nvGraphicFramePr>
        <p:xfrm>
          <a:off x="3804126" y="5786489"/>
          <a:ext cx="6593968" cy="1510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216">
                  <a:extLst>
                    <a:ext uri="{9D8B030D-6E8A-4147-A177-3AD203B41FA5}">
                      <a16:colId xmlns:a16="http://schemas.microsoft.com/office/drawing/2014/main" val="3610063720"/>
                    </a:ext>
                  </a:extLst>
                </a:gridCol>
                <a:gridCol w="3171376">
                  <a:extLst>
                    <a:ext uri="{9D8B030D-6E8A-4147-A177-3AD203B41FA5}">
                      <a16:colId xmlns:a16="http://schemas.microsoft.com/office/drawing/2014/main" val="1615516986"/>
                    </a:ext>
                  </a:extLst>
                </a:gridCol>
                <a:gridCol w="3171376">
                  <a:extLst>
                    <a:ext uri="{9D8B030D-6E8A-4147-A177-3AD203B41FA5}">
                      <a16:colId xmlns:a16="http://schemas.microsoft.com/office/drawing/2014/main" val="450686977"/>
                    </a:ext>
                  </a:extLst>
                </a:gridCol>
              </a:tblGrid>
              <a:tr h="329444">
                <a:tc gridSpan="3">
                  <a:txBody>
                    <a:bodyPr/>
                    <a:lstStyle/>
                    <a:p>
                      <a:r>
                        <a:rPr lang="pt-BR" sz="1400" dirty="0"/>
                        <a:t>CRONOGRAMA DE DECRETOS MUNICIPAIS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910083"/>
                  </a:ext>
                </a:extLst>
              </a:tr>
              <a:tr h="196914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094935"/>
                  </a:ext>
                </a:extLst>
              </a:tr>
              <a:tr h="196914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363499"/>
                  </a:ext>
                </a:extLst>
              </a:tr>
              <a:tr h="196914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328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16602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1850</TotalTime>
  <Words>884</Words>
  <Application>Microsoft Office PowerPoint</Application>
  <PresentationFormat>Personalizar</PresentationFormat>
  <Paragraphs>560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11" baseType="lpstr">
      <vt:lpstr>Algerian</vt:lpstr>
      <vt:lpstr>Arial</vt:lpstr>
      <vt:lpstr>Arial Black</vt:lpstr>
      <vt:lpstr>Arial Rounded MT Bold</vt:lpstr>
      <vt:lpstr>Calibri</vt:lpstr>
      <vt:lpstr>Calibri Light</vt:lpstr>
      <vt:lpstr>Cambria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SEMED</dc:creator>
  <cp:lastModifiedBy>orgelandia</cp:lastModifiedBy>
  <cp:revision>112</cp:revision>
  <cp:lastPrinted>2026-03-10T16:06:46Z</cp:lastPrinted>
  <dcterms:created xsi:type="dcterms:W3CDTF">2025-01-16T15:12:30Z</dcterms:created>
  <dcterms:modified xsi:type="dcterms:W3CDTF">2026-03-10T17:52:29Z</dcterms:modified>
</cp:coreProperties>
</file>